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7" r:id="rId3"/>
    <p:sldId id="268" r:id="rId4"/>
    <p:sldId id="257" r:id="rId5"/>
    <p:sldId id="259" r:id="rId6"/>
    <p:sldId id="260" r:id="rId7"/>
    <p:sldId id="261" r:id="rId8"/>
    <p:sldId id="262" r:id="rId9"/>
    <p:sldId id="258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8BDA3-2E3E-4C18-8CA6-7539AE81EFCB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2CE77-7B34-4039-B29B-782244537FC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8BDA3-2E3E-4C18-8CA6-7539AE81EFCB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2CE77-7B34-4039-B29B-782244537F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8BDA3-2E3E-4C18-8CA6-7539AE81EFCB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2CE77-7B34-4039-B29B-782244537F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8BDA3-2E3E-4C18-8CA6-7539AE81EFCB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2CE77-7B34-4039-B29B-782244537F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8BDA3-2E3E-4C18-8CA6-7539AE81EFCB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2CE77-7B34-4039-B29B-782244537FC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8BDA3-2E3E-4C18-8CA6-7539AE81EFCB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2CE77-7B34-4039-B29B-782244537F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8BDA3-2E3E-4C18-8CA6-7539AE81EFCB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2CE77-7B34-4039-B29B-782244537F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8BDA3-2E3E-4C18-8CA6-7539AE81EFCB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2CE77-7B34-4039-B29B-782244537F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8BDA3-2E3E-4C18-8CA6-7539AE81EFCB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2CE77-7B34-4039-B29B-782244537FC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8BDA3-2E3E-4C18-8CA6-7539AE81EFCB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2CE77-7B34-4039-B29B-782244537F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8BDA3-2E3E-4C18-8CA6-7539AE81EFCB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C2CE77-7B34-4039-B29B-782244537FC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B38BDA3-2E3E-4C18-8CA6-7539AE81EFCB}" type="datetimeFigureOut">
              <a:rPr lang="ru-RU" smtClean="0"/>
              <a:t>29.11.2011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6C2CE77-7B34-4039-B29B-782244537FC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1538" y="428604"/>
            <a:ext cx="7786742" cy="1633542"/>
          </a:xfrm>
        </p:spPr>
        <p:txBody>
          <a:bodyPr>
            <a:normAutofit/>
          </a:bodyPr>
          <a:lstStyle/>
          <a:p>
            <a:r>
              <a:rPr lang="ru-RU" dirty="0" smtClean="0"/>
              <a:t>Приёмы формирования самооценки учащихся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1538" y="2214554"/>
            <a:ext cx="7763830" cy="3429024"/>
          </a:xfrm>
        </p:spPr>
        <p:txBody>
          <a:bodyPr>
            <a:normAutofit/>
          </a:bodyPr>
          <a:lstStyle/>
          <a:p>
            <a:r>
              <a:rPr lang="ru-RU" dirty="0" smtClean="0"/>
              <a:t>Ничто </a:t>
            </a:r>
            <a:r>
              <a:rPr lang="ru-RU" dirty="0" smtClean="0"/>
              <a:t>так не научает, как сознание своей ошибки. Это одно из главных средств самовоспитания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                                                    </a:t>
            </a:r>
            <a:r>
              <a:rPr lang="ru-RU" dirty="0" smtClean="0"/>
              <a:t>Т. </a:t>
            </a:r>
            <a:r>
              <a:rPr lang="ru-RU" dirty="0" err="1" smtClean="0"/>
              <a:t>Карлейль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Афоризм.</a:t>
            </a:r>
            <a:endParaRPr lang="ru-RU" dirty="0" smtClean="0"/>
          </a:p>
          <a:p>
            <a:r>
              <a:rPr lang="ru-RU" dirty="0" smtClean="0"/>
              <a:t>Мы ошибаемся только дважды: когда оцениваем себя и когда оцениваем </a:t>
            </a:r>
            <a:r>
              <a:rPr lang="ru-RU" dirty="0" smtClean="0"/>
              <a:t>других.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500042"/>
            <a:ext cx="7498080" cy="78581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Формирование прогностической оценки.</a:t>
            </a:r>
            <a:br>
              <a:rPr lang="ru-RU" sz="2700" b="1" dirty="0" smtClean="0"/>
            </a:br>
            <a:r>
              <a:rPr lang="ru-RU" sz="2700" b="1" dirty="0" smtClean="0"/>
              <a:t>«+», «-» и «!»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285852" y="928670"/>
            <a:ext cx="3657600" cy="511589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«+» – знаю и умею</a:t>
            </a:r>
          </a:p>
          <a:p>
            <a:pPr>
              <a:buNone/>
            </a:pPr>
            <a:r>
              <a:rPr lang="ru-RU" dirty="0" smtClean="0"/>
              <a:t>«</a:t>
            </a:r>
            <a:r>
              <a:rPr lang="en-US" dirty="0" smtClean="0"/>
              <a:t>v</a:t>
            </a:r>
            <a:r>
              <a:rPr lang="ru-RU" dirty="0" smtClean="0"/>
              <a:t>» - нужна помощь</a:t>
            </a:r>
          </a:p>
          <a:p>
            <a:pPr>
              <a:buNone/>
            </a:pPr>
            <a:r>
              <a:rPr lang="ru-RU" dirty="0" smtClean="0"/>
              <a:t>«!» - не умею, не знаю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276088" y="714356"/>
            <a:ext cx="3657600" cy="4429156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«</a:t>
            </a:r>
            <a:r>
              <a:rPr lang="en-US" dirty="0" smtClean="0"/>
              <a:t>v</a:t>
            </a:r>
            <a:r>
              <a:rPr lang="ru-RU" dirty="0" smtClean="0"/>
              <a:t>» – это я знаю</a:t>
            </a:r>
          </a:p>
          <a:p>
            <a:pPr>
              <a:buNone/>
            </a:pPr>
            <a:r>
              <a:rPr lang="ru-RU" dirty="0" smtClean="0"/>
              <a:t>«+» – это новое для меня</a:t>
            </a:r>
          </a:p>
          <a:p>
            <a:pPr>
              <a:buNone/>
            </a:pPr>
            <a:r>
              <a:rPr lang="ru-RU" dirty="0" smtClean="0"/>
              <a:t>«!» – удивлён</a:t>
            </a:r>
          </a:p>
          <a:p>
            <a:pPr>
              <a:buNone/>
            </a:pPr>
            <a:r>
              <a:rPr lang="ru-RU" dirty="0" smtClean="0"/>
              <a:t>«    » - очень важно, следует запомнить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 flipH="1">
            <a:off x="5643570" y="2928934"/>
            <a:ext cx="214314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14463" y="857232"/>
          <a:ext cx="3629025" cy="2071702"/>
        </p:xfrm>
        <a:graphic>
          <a:graphicData uri="http://schemas.openxmlformats.org/drawingml/2006/table">
            <a:tbl>
              <a:tblPr/>
              <a:tblGrid>
                <a:gridCol w="3629025"/>
              </a:tblGrid>
              <a:tr h="207170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286381" y="785794"/>
          <a:ext cx="3571870" cy="3214710"/>
        </p:xfrm>
        <a:graphic>
          <a:graphicData uri="http://schemas.openxmlformats.org/drawingml/2006/table">
            <a:tbl>
              <a:tblPr/>
              <a:tblGrid>
                <a:gridCol w="3571870"/>
              </a:tblGrid>
              <a:tr h="32147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7224" y="4000504"/>
            <a:ext cx="7429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Если ребёнок оценил себя знаком «+» , и действительно не  допустил  ошибок, он обводит его кружком, у него оценка адекватная. Он правильно оценил свою готовность к решению новой учебной задачи. Если результат работы не соответствует выбранной оценке, то значок обводится треугольником.</a:t>
            </a:r>
            <a:endParaRPr lang="ru-RU" sz="2000" dirty="0"/>
          </a:p>
        </p:txBody>
      </p:sp>
      <p:sp>
        <p:nvSpPr>
          <p:cNvPr id="15" name="Плюс 14"/>
          <p:cNvSpPr/>
          <p:nvPr/>
        </p:nvSpPr>
        <p:spPr>
          <a:xfrm>
            <a:off x="1928794" y="5786454"/>
            <a:ext cx="428628" cy="428628"/>
          </a:xfrm>
          <a:prstGeom prst="mathPlus">
            <a:avLst>
              <a:gd name="adj1" fmla="val 23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flipV="1">
            <a:off x="1785918" y="5643578"/>
            <a:ext cx="714380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люс 16"/>
          <p:cNvSpPr/>
          <p:nvPr/>
        </p:nvSpPr>
        <p:spPr>
          <a:xfrm>
            <a:off x="4429124" y="5929330"/>
            <a:ext cx="428628" cy="428628"/>
          </a:xfrm>
          <a:prstGeom prst="mathPlus">
            <a:avLst>
              <a:gd name="adj1" fmla="val 23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4143372" y="5643578"/>
            <a:ext cx="1000132" cy="857256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Результат.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85852" y="1214422"/>
            <a:ext cx="3657600" cy="46634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u="sng" dirty="0" smtClean="0"/>
              <a:t>Ученик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Видит свои успехи, продвижение.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Имеет возможность определить пробелы в знаниях, своё незнание.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Возникает потребность в улучшении своей работы по собственной инициативе.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Формируется навык самоконтроля и самооценки.</a:t>
            </a:r>
          </a:p>
          <a:p>
            <a:pPr>
              <a:buNone/>
            </a:pPr>
            <a:endParaRPr lang="ru-RU" u="sng" dirty="0" smtClean="0"/>
          </a:p>
          <a:p>
            <a:pPr>
              <a:buFont typeface="Wingdings" pitchFamily="2" charset="2"/>
              <a:buChar char="v"/>
            </a:pPr>
            <a:endParaRPr lang="ru-RU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285860"/>
            <a:ext cx="3657600" cy="46634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u="sng" dirty="0" smtClean="0"/>
              <a:t>Учитель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Наглядно видит процесс формирования предметных знаний у учащихся.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Обеспечивает целенаправленную и своевременную коррекцию.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0"/>
            <a:ext cx="6693208" cy="121442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Самооценка и самоконтроль - Регулятивные УУД – действия , организующие учебную деятельность. </a:t>
            </a:r>
            <a:b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0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28860" y="1643050"/>
            <a:ext cx="6400800" cy="5000660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Психологические  особенности  младшего школьника</a:t>
            </a:r>
            <a:endParaRPr lang="ru-RU" sz="2800" dirty="0" smtClean="0"/>
          </a:p>
          <a:p>
            <a:r>
              <a:rPr lang="ru-RU" dirty="0" smtClean="0"/>
              <a:t>1) </a:t>
            </a:r>
            <a:r>
              <a:rPr lang="ru-RU" sz="2400" dirty="0" smtClean="0"/>
              <a:t>Неумение объективно оценить результаты своей деятельности.</a:t>
            </a:r>
          </a:p>
          <a:p>
            <a:r>
              <a:rPr lang="ru-RU" sz="2400" dirty="0" smtClean="0"/>
              <a:t>2) Слабый контроль и самоконтроль.</a:t>
            </a:r>
          </a:p>
          <a:p>
            <a:r>
              <a:rPr lang="ru-RU" sz="2400" dirty="0" smtClean="0"/>
              <a:t>3) Неадекватность принятия оценки учителя.</a:t>
            </a:r>
          </a:p>
          <a:p>
            <a:endParaRPr lang="ru-RU" sz="2400" dirty="0" smtClean="0"/>
          </a:p>
          <a:p>
            <a:r>
              <a:rPr lang="ru-RU" sz="2400" dirty="0" smtClean="0"/>
              <a:t>Характер принятия школьниками оценки учителя зависит от</a:t>
            </a:r>
            <a:r>
              <a:rPr lang="ru-RU" sz="2400" b="1" dirty="0" smtClean="0"/>
              <a:t> степени сформированности у них самооценки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b="1" u="sng" dirty="0" smtClean="0"/>
              <a:t>Основные требования к оценочной деятельности.</a:t>
            </a:r>
            <a:endParaRPr lang="ru-RU" sz="2400" dirty="0" smtClean="0"/>
          </a:p>
          <a:p>
            <a:r>
              <a:rPr lang="ru-RU" sz="2400" b="1" u="sng" dirty="0" smtClean="0"/>
              <a:t>- </a:t>
            </a:r>
            <a:r>
              <a:rPr lang="ru-RU" sz="2400" dirty="0" smtClean="0"/>
              <a:t>Формирование умений оценивать свои результаты.</a:t>
            </a:r>
          </a:p>
          <a:p>
            <a:pPr>
              <a:buFontTx/>
              <a:buChar char="-"/>
            </a:pPr>
            <a:r>
              <a:rPr lang="ru-RU" sz="2400" dirty="0" smtClean="0"/>
              <a:t>Сравнивать их с эталонными.</a:t>
            </a:r>
          </a:p>
          <a:p>
            <a:pPr>
              <a:buFontTx/>
              <a:buChar char="-"/>
            </a:pPr>
            <a:r>
              <a:rPr lang="ru-RU" sz="2400" dirty="0" smtClean="0"/>
              <a:t>- Видеть ошибки.</a:t>
            </a:r>
          </a:p>
          <a:p>
            <a:pPr>
              <a:buFontTx/>
              <a:buChar char="-"/>
            </a:pPr>
            <a:r>
              <a:rPr lang="ru-RU" sz="2400" dirty="0" smtClean="0"/>
              <a:t>- Знать требования к работам разного вида.</a:t>
            </a:r>
          </a:p>
          <a:p>
            <a:pPr>
              <a:buFontTx/>
              <a:buChar char="-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Самоконтроль.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503397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Умение сравнивать результат своей деятельности с эталоном.</a:t>
            </a:r>
          </a:p>
          <a:p>
            <a:r>
              <a:rPr lang="ru-RU" sz="2400" dirty="0" smtClean="0"/>
              <a:t>Умение анализировать правильность (неправильность) выбора способа учебного действия.</a:t>
            </a:r>
          </a:p>
          <a:p>
            <a:r>
              <a:rPr lang="ru-RU" sz="2400" dirty="0" smtClean="0"/>
              <a:t>Умение анализировать средства достижения цели.</a:t>
            </a:r>
          </a:p>
          <a:p>
            <a:r>
              <a:rPr lang="ru-RU" sz="2400" dirty="0" smtClean="0"/>
              <a:t>Поиск ошибок в чужой и своей работе.</a:t>
            </a:r>
          </a:p>
          <a:p>
            <a:r>
              <a:rPr lang="ru-RU" sz="2400" dirty="0" smtClean="0"/>
              <a:t>Анализ их причин и определение путей исправления.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«Светофор»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7829576" cy="480811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</a:t>
            </a:r>
            <a:r>
              <a:rPr lang="ru-RU" sz="1600" dirty="0" smtClean="0"/>
              <a:t>«</a:t>
            </a:r>
            <a:r>
              <a:rPr lang="ru-RU" sz="2000" dirty="0" smtClean="0"/>
              <a:t>Я всё хорошо выполнил, без ошибок и могу идти дальше»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                 «Я всё хорошо понял, но мне надо быть внимательным и переделать без ошибок»  ( 1-2 ошибки)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smtClean="0"/>
              <a:t>                «Мне нужно ещё раз всё повторить» ( 3 и более ошибок)</a:t>
            </a:r>
          </a:p>
          <a:p>
            <a:endParaRPr lang="ru-RU" sz="2000" dirty="0" smtClean="0"/>
          </a:p>
          <a:p>
            <a:r>
              <a:rPr lang="ru-RU" sz="2000" dirty="0" smtClean="0"/>
              <a:t>Каждое выполненное задание в тетради ребёнок оценивает, подаёт сигнал учителю не только внешне (сигнальной карточкой), но и на полях цветовым кружочком. При проверке учитель ставит свой цвет «светофора»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71472" y="1857364"/>
            <a:ext cx="500066" cy="42862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1472" y="3000372"/>
            <a:ext cx="500066" cy="4286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71472" y="4214818"/>
            <a:ext cx="500066" cy="4286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7777162" cy="1223962"/>
          </a:xfrm>
        </p:spPr>
        <p:txBody>
          <a:bodyPr>
            <a:normAutofit fontScale="90000"/>
          </a:bodyPr>
          <a:lstStyle/>
          <a:p>
            <a:r>
              <a:rPr lang="ru-RU" sz="3500"/>
              <a:t>1 класс: учимся оценивать свое эмоциональное </a:t>
            </a:r>
            <a:br>
              <a:rPr lang="ru-RU" sz="3500"/>
            </a:br>
            <a:r>
              <a:rPr lang="ru-RU" sz="3500"/>
              <a:t>состояние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7533-C636-4729-A8F6-968B1E04FA39}" type="slidenum">
              <a:rPr lang="ru-RU" altLang="en-US"/>
              <a:pPr/>
              <a:t>5</a:t>
            </a:fld>
            <a:endParaRPr lang="ru-RU" altLang="en-US"/>
          </a:p>
        </p:txBody>
      </p:sp>
      <p:pic>
        <p:nvPicPr>
          <p:cNvPr id="1925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06838"/>
            <a:ext cx="233997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2520" name="Line 8"/>
          <p:cNvSpPr>
            <a:spLocks noChangeShapeType="1"/>
          </p:cNvSpPr>
          <p:nvPr/>
        </p:nvSpPr>
        <p:spPr bwMode="auto">
          <a:xfrm flipH="1" flipV="1">
            <a:off x="1979613" y="5778500"/>
            <a:ext cx="647700" cy="5032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2521" name="Line 9"/>
          <p:cNvSpPr>
            <a:spLocks noChangeShapeType="1"/>
          </p:cNvSpPr>
          <p:nvPr/>
        </p:nvSpPr>
        <p:spPr bwMode="auto">
          <a:xfrm flipH="1">
            <a:off x="1979613" y="4194175"/>
            <a:ext cx="720725" cy="431800"/>
          </a:xfrm>
          <a:prstGeom prst="line">
            <a:avLst/>
          </a:prstGeom>
          <a:noFill/>
          <a:ln w="57150">
            <a:solidFill>
              <a:srgbClr val="29941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9252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9475" y="836613"/>
            <a:ext cx="445452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2559051" y="3214686"/>
            <a:ext cx="6641518" cy="3357586"/>
            <a:chOff x="1612" y="2115"/>
            <a:chExt cx="4148" cy="2097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01" y="2160"/>
              <a:ext cx="4059" cy="2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12" y="2115"/>
              <a:ext cx="4148" cy="2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260350"/>
            <a:ext cx="7183438" cy="936625"/>
          </a:xfrm>
        </p:spPr>
        <p:txBody>
          <a:bodyPr>
            <a:normAutofit fontScale="90000"/>
          </a:bodyPr>
          <a:lstStyle/>
          <a:p>
            <a:r>
              <a:rPr lang="ru-RU" sz="3500"/>
              <a:t>1 класс: учимся оценивать </a:t>
            </a:r>
            <a:br>
              <a:rPr lang="ru-RU" sz="3500"/>
            </a:br>
            <a:r>
              <a:rPr lang="ru-RU" sz="3500"/>
              <a:t>свой ответ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92B6-42DA-4846-927B-ED8C0C92EAEF}" type="slidenum">
              <a:rPr lang="ru-RU" altLang="en-US"/>
              <a:pPr/>
              <a:t>6</a:t>
            </a:fld>
            <a:endParaRPr lang="ru-RU" altLang="en-US"/>
          </a:p>
        </p:txBody>
      </p:sp>
      <p:pic>
        <p:nvPicPr>
          <p:cNvPr id="18842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765175"/>
            <a:ext cx="5832475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84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91440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8427" name="Rectangle 11"/>
          <p:cNvSpPr>
            <a:spLocks noChangeArrowheads="1"/>
          </p:cNvSpPr>
          <p:nvPr/>
        </p:nvSpPr>
        <p:spPr bwMode="auto">
          <a:xfrm>
            <a:off x="900113" y="6021388"/>
            <a:ext cx="79930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ru-RU" sz="3500" b="1">
                <a:solidFill>
                  <a:schemeClr val="tx2"/>
                </a:solidFill>
              </a:rPr>
              <a:t>учимся признавать свои ошибки</a:t>
            </a:r>
          </a:p>
        </p:txBody>
      </p:sp>
      <p:sp>
        <p:nvSpPr>
          <p:cNvPr id="188428" name="Line 12"/>
          <p:cNvSpPr>
            <a:spLocks noChangeShapeType="1"/>
          </p:cNvSpPr>
          <p:nvPr/>
        </p:nvSpPr>
        <p:spPr bwMode="auto">
          <a:xfrm flipH="1" flipV="1">
            <a:off x="755650" y="5589588"/>
            <a:ext cx="215900" cy="647700"/>
          </a:xfrm>
          <a:prstGeom prst="line">
            <a:avLst/>
          </a:prstGeom>
          <a:noFill/>
          <a:ln w="57150">
            <a:solidFill>
              <a:srgbClr val="2B03F5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7543800" cy="1081088"/>
          </a:xfrm>
        </p:spPr>
        <p:txBody>
          <a:bodyPr>
            <a:normAutofit fontScale="90000"/>
          </a:bodyPr>
          <a:lstStyle/>
          <a:p>
            <a:r>
              <a:rPr lang="ru-RU" sz="3500"/>
              <a:t>1 класс. «Мои успехи в школе и вне школы»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880D-E670-4987-9897-1327F3BDECC4}" type="slidenum">
              <a:rPr lang="ru-RU" altLang="en-US"/>
              <a:pPr/>
              <a:t>7</a:t>
            </a:fld>
            <a:endParaRPr lang="ru-RU" altLang="en-US"/>
          </a:p>
        </p:txBody>
      </p:sp>
      <p:pic>
        <p:nvPicPr>
          <p:cNvPr id="1914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4738" y="2205038"/>
            <a:ext cx="1719262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14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06525"/>
            <a:ext cx="7554913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1496" name="Oval 8"/>
          <p:cNvSpPr>
            <a:spLocks noChangeArrowheads="1"/>
          </p:cNvSpPr>
          <p:nvPr/>
        </p:nvSpPr>
        <p:spPr bwMode="auto">
          <a:xfrm>
            <a:off x="5940425" y="3141663"/>
            <a:ext cx="360363" cy="360362"/>
          </a:xfrm>
          <a:prstGeom prst="ellipse">
            <a:avLst/>
          </a:prstGeom>
          <a:solidFill>
            <a:srgbClr val="29941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1497" name="Oval 9"/>
          <p:cNvSpPr>
            <a:spLocks noChangeArrowheads="1"/>
          </p:cNvSpPr>
          <p:nvPr/>
        </p:nvSpPr>
        <p:spPr bwMode="auto">
          <a:xfrm>
            <a:off x="5940425" y="3789363"/>
            <a:ext cx="360363" cy="360362"/>
          </a:xfrm>
          <a:prstGeom prst="ellipse">
            <a:avLst/>
          </a:prstGeom>
          <a:solidFill>
            <a:srgbClr val="29941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1498" name="Oval 10"/>
          <p:cNvSpPr>
            <a:spLocks noChangeArrowheads="1"/>
          </p:cNvSpPr>
          <p:nvPr/>
        </p:nvSpPr>
        <p:spPr bwMode="auto">
          <a:xfrm>
            <a:off x="5940425" y="4292600"/>
            <a:ext cx="360363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940425" y="4724400"/>
            <a:ext cx="360363" cy="361950"/>
            <a:chOff x="3742" y="2976"/>
            <a:chExt cx="227" cy="228"/>
          </a:xfrm>
        </p:grpSpPr>
        <p:sp>
          <p:nvSpPr>
            <p:cNvPr id="191499" name="Oval 11"/>
            <p:cNvSpPr>
              <a:spLocks noChangeArrowheads="1"/>
            </p:cNvSpPr>
            <p:nvPr/>
          </p:nvSpPr>
          <p:spPr bwMode="auto">
            <a:xfrm>
              <a:off x="3742" y="2976"/>
              <a:ext cx="227" cy="22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1500" name="Line 12"/>
            <p:cNvSpPr>
              <a:spLocks noChangeShapeType="1"/>
            </p:cNvSpPr>
            <p:nvPr/>
          </p:nvSpPr>
          <p:spPr bwMode="auto">
            <a:xfrm flipV="1">
              <a:off x="3787" y="3067"/>
              <a:ext cx="136" cy="91"/>
            </a:xfrm>
            <a:prstGeom prst="line">
              <a:avLst/>
            </a:prstGeom>
            <a:noFill/>
            <a:ln w="76200">
              <a:solidFill>
                <a:srgbClr val="2994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1501" name="Line 13"/>
            <p:cNvSpPr>
              <a:spLocks noChangeShapeType="1"/>
            </p:cNvSpPr>
            <p:nvPr/>
          </p:nvSpPr>
          <p:spPr bwMode="auto">
            <a:xfrm flipV="1">
              <a:off x="3833" y="3113"/>
              <a:ext cx="136" cy="91"/>
            </a:xfrm>
            <a:prstGeom prst="line">
              <a:avLst/>
            </a:prstGeom>
            <a:noFill/>
            <a:ln w="76200">
              <a:solidFill>
                <a:srgbClr val="2994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1502" name="Line 14"/>
            <p:cNvSpPr>
              <a:spLocks noChangeShapeType="1"/>
            </p:cNvSpPr>
            <p:nvPr/>
          </p:nvSpPr>
          <p:spPr bwMode="auto">
            <a:xfrm flipV="1">
              <a:off x="3833" y="3067"/>
              <a:ext cx="136" cy="91"/>
            </a:xfrm>
            <a:prstGeom prst="line">
              <a:avLst/>
            </a:prstGeom>
            <a:noFill/>
            <a:ln w="76200">
              <a:solidFill>
                <a:srgbClr val="29941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6" grpId="0" animBg="1"/>
      <p:bldP spid="191497" grpId="0" animBg="1"/>
      <p:bldP spid="1914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3"/>
            <a:ext cx="3429024" cy="857255"/>
          </a:xfrm>
        </p:spPr>
        <p:txBody>
          <a:bodyPr>
            <a:normAutofit/>
          </a:bodyPr>
          <a:lstStyle/>
          <a:p>
            <a:r>
              <a:rPr lang="ru-RU" sz="2200" dirty="0" smtClean="0"/>
              <a:t>«Сосед по парте»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857364"/>
            <a:ext cx="9001156" cy="40005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 способ.               Сосед по парте оценивает рядом сидящего     ученика          сразу же после выполнения  самостоятельной    работы, обосновывает свою оценку, указывает недочёты.</a:t>
            </a:r>
          </a:p>
          <a:p>
            <a:endParaRPr lang="ru-RU" sz="2400" dirty="0" smtClean="0"/>
          </a:p>
          <a:p>
            <a:r>
              <a:rPr lang="ru-RU" sz="2400" dirty="0" smtClean="0"/>
              <a:t>2 способ.          Ученик сначала оценивает себя, затем идёт обмен        тетрадями и оценивание в паре.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Если оценки совпали, то кружок соседа обводится таким же цветом.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  Если оценки не совпали, то кружок соседа обводится другим цветом</a:t>
            </a:r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14290"/>
            <a:ext cx="200025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85720" y="4500570"/>
            <a:ext cx="500066" cy="42862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4282" y="3643314"/>
            <a:ext cx="500066" cy="42862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142976" y="0"/>
            <a:ext cx="7572428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tx2"/>
                </a:solidFill>
              </a:rPr>
              <a:t>«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Волшебная линеечка»</a:t>
            </a:r>
          </a:p>
          <a:p>
            <a:pPr algn="ctr">
              <a:spcBef>
                <a:spcPct val="50000"/>
              </a:spcBef>
            </a:pPr>
            <a:r>
              <a:rPr lang="ru-RU" sz="2400" b="1" i="1" dirty="0" smtClean="0">
                <a:solidFill>
                  <a:srgbClr val="800000"/>
                </a:solidFill>
              </a:rPr>
              <a:t>Оцените </a:t>
            </a:r>
            <a:r>
              <a:rPr lang="ru-RU" sz="2400" b="1" i="1" dirty="0">
                <a:solidFill>
                  <a:srgbClr val="800000"/>
                </a:solidFill>
              </a:rPr>
              <a:t>себя: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79388" y="1557338"/>
            <a:ext cx="87137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«Я сегодня работал лучше, чем обычно»</a:t>
            </a:r>
          </a:p>
          <a:p>
            <a:pPr>
              <a:spcBef>
                <a:spcPct val="50000"/>
              </a:spcBef>
            </a:pPr>
            <a:endParaRPr lang="ru-RU" sz="2400" b="1" dirty="0"/>
          </a:p>
          <a:p>
            <a:pPr>
              <a:spcBef>
                <a:spcPct val="50000"/>
              </a:spcBef>
            </a:pPr>
            <a:endParaRPr lang="ru-RU" sz="2400" b="1" dirty="0"/>
          </a:p>
          <a:p>
            <a:pPr>
              <a:spcBef>
                <a:spcPct val="50000"/>
              </a:spcBef>
            </a:pPr>
            <a:r>
              <a:rPr lang="ru-RU" sz="2400" b="1" dirty="0"/>
              <a:t>«Я доволен своей работой»</a:t>
            </a:r>
          </a:p>
          <a:p>
            <a:pPr>
              <a:spcBef>
                <a:spcPct val="50000"/>
              </a:spcBef>
            </a:pPr>
            <a:endParaRPr lang="ru-RU" sz="2400" b="1" dirty="0"/>
          </a:p>
          <a:p>
            <a:pPr>
              <a:spcBef>
                <a:spcPct val="50000"/>
              </a:spcBef>
            </a:pPr>
            <a:endParaRPr lang="ru-RU" sz="2400" b="1" dirty="0"/>
          </a:p>
          <a:p>
            <a:pPr>
              <a:spcBef>
                <a:spcPct val="50000"/>
              </a:spcBef>
            </a:pPr>
            <a:r>
              <a:rPr lang="ru-RU" sz="2400" b="1" dirty="0"/>
              <a:t>«Я мог бы работать лучше»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7235825" y="1628775"/>
            <a:ext cx="0" cy="4321175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6588125" y="5084763"/>
            <a:ext cx="1871663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6659563" y="3500438"/>
            <a:ext cx="187325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6588125" y="1844675"/>
            <a:ext cx="1871663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199</TotalTime>
  <Words>532</Words>
  <Application>Microsoft Office PowerPoint</Application>
  <PresentationFormat>Экран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Приёмы формирования самооценки учащихся</vt:lpstr>
      <vt:lpstr>Самооценка и самоконтроль - Регулятивные УУД – действия , организующие учебную деятельность.   </vt:lpstr>
      <vt:lpstr>Самоконтроль.</vt:lpstr>
      <vt:lpstr> «Светофор»</vt:lpstr>
      <vt:lpstr>1 класс: учимся оценивать свое эмоциональное  состояние</vt:lpstr>
      <vt:lpstr>1 класс: учимся оценивать  свой ответ</vt:lpstr>
      <vt:lpstr>1 класс. «Мои успехи в школе и вне школы»</vt:lpstr>
      <vt:lpstr>«Сосед по парте»</vt:lpstr>
      <vt:lpstr>Слайд 9</vt:lpstr>
      <vt:lpstr>Формирование прогностической оценки. «+», «-» и «!»   </vt:lpstr>
      <vt:lpstr>Результат.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Приёмы формирования самооценки учащихся</dc:title>
  <dc:creator>Мама</dc:creator>
  <cp:lastModifiedBy>Мама</cp:lastModifiedBy>
  <cp:revision>19</cp:revision>
  <dcterms:created xsi:type="dcterms:W3CDTF">2011-11-29T16:12:55Z</dcterms:created>
  <dcterms:modified xsi:type="dcterms:W3CDTF">2011-11-29T19:32:10Z</dcterms:modified>
</cp:coreProperties>
</file>