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2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F4FABA-8A91-4BDE-87DD-965B05412764}" type="datetimeFigureOut">
              <a:rPr lang="ru-RU" smtClean="0"/>
              <a:t>27.02.2025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112727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F4FABA-8A91-4BDE-87DD-965B05412764}" type="datetimeFigureOut">
              <a:rPr lang="ru-RU" smtClean="0"/>
              <a:t>27.02.2025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319515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F4FABA-8A91-4BDE-87DD-965B05412764}" type="datetimeFigureOut">
              <a:rPr lang="ru-RU" smtClean="0"/>
              <a:t>27.02.2025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71465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F4FABA-8A91-4BDE-87DD-965B05412764}" type="datetimeFigureOut">
              <a:rPr lang="ru-RU" smtClean="0"/>
              <a:t>27.02.2025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338765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F4FABA-8A91-4BDE-87DD-965B05412764}" type="datetimeFigureOut">
              <a:rPr lang="ru-RU" smtClean="0"/>
              <a:t>27.02.2025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340030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F4FABA-8A91-4BDE-87DD-965B05412764}" type="datetimeFigureOut">
              <a:rPr lang="ru-RU" smtClean="0"/>
              <a:t>27.02.2025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350929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F4FABA-8A91-4BDE-87DD-965B05412764}" type="datetimeFigureOut">
              <a:rPr lang="ru-RU" smtClean="0"/>
              <a:t>27.02.2025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128683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F4FABA-8A91-4BDE-87DD-965B05412764}" type="datetimeFigureOut">
              <a:rPr lang="ru-RU" smtClean="0"/>
              <a:t>27.02.2025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419922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F4FABA-8A91-4BDE-87DD-965B05412764}" type="datetimeFigureOut">
              <a:rPr lang="ru-RU" smtClean="0"/>
              <a:t>27.02.2025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43942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F4FABA-8A91-4BDE-87DD-965B05412764}" type="datetimeFigureOut">
              <a:rPr lang="ru-RU" smtClean="0"/>
              <a:t>27.02.2025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185624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F4FABA-8A91-4BDE-87DD-965B05412764}" type="datetimeFigureOut">
              <a:rPr lang="ru-RU" smtClean="0"/>
              <a:t>27.02.2025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DE35A4-F47F-43E4-B47B-47996DFCD2D4}" type="slidenum">
              <a:rPr lang="ru-RU" smtClean="0"/>
              <a:t>‹#›</a:t>
            </a:fld>
            <a:endParaRPr lang="ru-RU"/>
          </a:p>
        </p:txBody>
      </p:sp>
    </p:spTree>
    <p:extLst>
      <p:ext uri="{BB962C8B-B14F-4D97-AF65-F5344CB8AC3E}">
        <p14:creationId xmlns:p14="http://schemas.microsoft.com/office/powerpoint/2010/main" val="13684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4FABA-8A91-4BDE-87DD-965B05412764}" type="datetimeFigureOut">
              <a:rPr lang="ru-RU" smtClean="0"/>
              <a:t>27.02.2025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E35A4-F47F-43E4-B47B-47996DFCD2D4}" type="slidenum">
              <a:rPr lang="ru-RU" smtClean="0"/>
              <a:t>‹#›</a:t>
            </a:fld>
            <a:endParaRPr lang="ru-RU"/>
          </a:p>
        </p:txBody>
      </p:sp>
    </p:spTree>
    <p:extLst>
      <p:ext uri="{BB962C8B-B14F-4D97-AF65-F5344CB8AC3E}">
        <p14:creationId xmlns:p14="http://schemas.microsoft.com/office/powerpoint/2010/main" val="33384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Читательская грамотность</a:t>
            </a:r>
            <a:endParaRPr lang="ru-RU" dirty="0"/>
          </a:p>
        </p:txBody>
      </p:sp>
      <p:sp>
        <p:nvSpPr>
          <p:cNvPr id="3" name="Подзаголовок 2"/>
          <p:cNvSpPr>
            <a:spLocks noGrp="1"/>
          </p:cNvSpPr>
          <p:nvPr>
            <p:ph type="subTitle" idx="1"/>
          </p:nvPr>
        </p:nvSpPr>
        <p:spPr/>
        <p:txBody>
          <a:bodyPr/>
          <a:lstStyle/>
          <a:p>
            <a:r>
              <a:rPr lang="ru-RU" dirty="0" smtClean="0"/>
              <a:t>5 класс</a:t>
            </a:r>
            <a:endParaRPr lang="ru-RU" dirty="0"/>
          </a:p>
        </p:txBody>
      </p:sp>
    </p:spTree>
    <p:extLst>
      <p:ext uri="{BB962C8B-B14F-4D97-AF65-F5344CB8AC3E}">
        <p14:creationId xmlns:p14="http://schemas.microsoft.com/office/powerpoint/2010/main" val="47702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710" y="365125"/>
            <a:ext cx="11267090" cy="1325563"/>
          </a:xfrm>
        </p:spPr>
        <p:txBody>
          <a:bodyPr/>
          <a:lstStyle/>
          <a:p>
            <a:r>
              <a:rPr lang="ru-RU" dirty="0" smtClean="0"/>
              <a:t>Определи свой уровень читательской грамоты</a:t>
            </a:r>
            <a:endParaRPr lang="ru-RU" dirty="0"/>
          </a:p>
        </p:txBody>
      </p:sp>
      <p:pic>
        <p:nvPicPr>
          <p:cNvPr id="4" name="Объект 3"/>
          <p:cNvPicPr>
            <a:picLocks noGrp="1" noChangeAspect="1"/>
          </p:cNvPicPr>
          <p:nvPr>
            <p:ph idx="1"/>
          </p:nvPr>
        </p:nvPicPr>
        <p:blipFill>
          <a:blip r:embed="rId2"/>
          <a:stretch>
            <a:fillRect/>
          </a:stretch>
        </p:blipFill>
        <p:spPr>
          <a:xfrm>
            <a:off x="678124" y="2088930"/>
            <a:ext cx="10518598" cy="3712779"/>
          </a:xfrm>
          <a:prstGeom prst="rect">
            <a:avLst/>
          </a:prstGeom>
        </p:spPr>
      </p:pic>
    </p:spTree>
    <p:extLst>
      <p:ext uri="{BB962C8B-B14F-4D97-AF65-F5344CB8AC3E}">
        <p14:creationId xmlns:p14="http://schemas.microsoft.com/office/powerpoint/2010/main" val="361040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368354" y="218244"/>
            <a:ext cx="4786970" cy="6356143"/>
          </a:xfrm>
          <a:prstGeom prst="rect">
            <a:avLst/>
          </a:prstGeom>
        </p:spPr>
      </p:pic>
      <p:pic>
        <p:nvPicPr>
          <p:cNvPr id="5" name="Рисунок 4"/>
          <p:cNvPicPr>
            <a:picLocks noChangeAspect="1"/>
          </p:cNvPicPr>
          <p:nvPr/>
        </p:nvPicPr>
        <p:blipFill>
          <a:blip r:embed="rId3"/>
          <a:stretch>
            <a:fillRect/>
          </a:stretch>
        </p:blipFill>
        <p:spPr>
          <a:xfrm>
            <a:off x="5542236" y="78826"/>
            <a:ext cx="5115254" cy="6495561"/>
          </a:xfrm>
          <a:prstGeom prst="rect">
            <a:avLst/>
          </a:prstGeom>
        </p:spPr>
      </p:pic>
    </p:spTree>
    <p:extLst>
      <p:ext uri="{BB962C8B-B14F-4D97-AF65-F5344CB8AC3E}">
        <p14:creationId xmlns:p14="http://schemas.microsoft.com/office/powerpoint/2010/main" val="335153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3496" y="149800"/>
            <a:ext cx="7735614" cy="369332"/>
          </a:xfrm>
          <a:prstGeom prst="rect">
            <a:avLst/>
          </a:prstGeom>
        </p:spPr>
        <p:txBody>
          <a:bodyPr wrap="square">
            <a:spAutoFit/>
          </a:bodyPr>
          <a:lstStyle/>
          <a:p>
            <a:r>
              <a:rPr lang="ru-RU" b="1" dirty="0" smtClean="0"/>
              <a:t>ПУТЕВОДИТЕЛЬ ПО ВЫСТАВКЕ «ИСТОРИЯ ЖЕЛЕЗНЫХ ДОРОГ» (10+)</a:t>
            </a:r>
            <a:endParaRPr lang="ru-RU" b="1" dirty="0"/>
          </a:p>
        </p:txBody>
      </p:sp>
      <p:sp>
        <p:nvSpPr>
          <p:cNvPr id="5" name="Прямоугольник 4"/>
          <p:cNvSpPr/>
          <p:nvPr/>
        </p:nvSpPr>
        <p:spPr>
          <a:xfrm>
            <a:off x="178676" y="590299"/>
            <a:ext cx="4085896" cy="6247864"/>
          </a:xfrm>
          <a:prstGeom prst="rect">
            <a:avLst/>
          </a:prstGeom>
        </p:spPr>
        <p:txBody>
          <a:bodyPr wrap="square">
            <a:spAutoFit/>
          </a:bodyPr>
          <a:lstStyle/>
          <a:p>
            <a:r>
              <a:rPr lang="ru-RU" sz="1600" i="1" u="sng" dirty="0" smtClean="0"/>
              <a:t>ТЕКСТ 1. Информация о выставке</a:t>
            </a:r>
          </a:p>
          <a:p>
            <a:r>
              <a:rPr lang="ru-RU" sz="1600" dirty="0" smtClean="0"/>
              <a:t>В городе проходит выставка, посвященная истории железных дорог. Перед вами путеводитель по этой выставке. Здесь приведено описание нескольких экспонатов, но на выставке их гораздо больше. Вы увидите модели первых паровозов, макет самой длинной в мире железной дороги, фотографии и фильмы разных лет. Посетители выставки старше 12 лет смогут принять участие в мастер-классах: запустить модель старинного паровоза, перевести железнодорожные стрелки и попробовать определить на слух, нет ли трещины в колёсах состава, как это делают обходчики.</a:t>
            </a:r>
          </a:p>
          <a:p>
            <a:r>
              <a:rPr lang="ru-RU" sz="1600" dirty="0" smtClean="0"/>
              <a:t>Выставка работает на территории Дома техники с 15 марта по 20 мая с 10:00 до 19:00 (касса – до 18.30).</a:t>
            </a:r>
          </a:p>
          <a:p>
            <a:r>
              <a:rPr lang="ru-RU" sz="1600" dirty="0" smtClean="0"/>
              <a:t>Цена билета: взрослые – 300 рублей, школьники и пенсионеры – 100 рублей, дошкольники и сотрудники железной дороги – бесплатно.</a:t>
            </a:r>
          </a:p>
          <a:p>
            <a:r>
              <a:rPr lang="ru-RU" sz="1600" dirty="0" smtClean="0"/>
              <a:t>Изучите путеводитель и приходите на выставку.</a:t>
            </a:r>
            <a:endParaRPr lang="ru-RU" sz="1600" dirty="0"/>
          </a:p>
        </p:txBody>
      </p:sp>
      <p:pic>
        <p:nvPicPr>
          <p:cNvPr id="6" name="Рисунок 5"/>
          <p:cNvPicPr>
            <a:picLocks noChangeAspect="1"/>
          </p:cNvPicPr>
          <p:nvPr/>
        </p:nvPicPr>
        <p:blipFill rotWithShape="1">
          <a:blip r:embed="rId2"/>
          <a:srcRect r="6530" b="24830"/>
          <a:stretch/>
        </p:blipFill>
        <p:spPr>
          <a:xfrm>
            <a:off x="4546083" y="590299"/>
            <a:ext cx="6992242" cy="3650624"/>
          </a:xfrm>
          <a:prstGeom prst="rect">
            <a:avLst/>
          </a:prstGeom>
        </p:spPr>
      </p:pic>
      <p:sp>
        <p:nvSpPr>
          <p:cNvPr id="7" name="Прямоугольник 6"/>
          <p:cNvSpPr/>
          <p:nvPr/>
        </p:nvSpPr>
        <p:spPr>
          <a:xfrm>
            <a:off x="4811110" y="4240923"/>
            <a:ext cx="7091856" cy="2031325"/>
          </a:xfrm>
          <a:prstGeom prst="rect">
            <a:avLst/>
          </a:prstGeom>
        </p:spPr>
        <p:txBody>
          <a:bodyPr wrap="square">
            <a:spAutoFit/>
          </a:bodyPr>
          <a:lstStyle/>
          <a:p>
            <a:r>
              <a:rPr lang="ru-RU" b="1" dirty="0" smtClean="0"/>
              <a:t>Задания к тексту «Информация о выставке»</a:t>
            </a:r>
          </a:p>
          <a:p>
            <a:r>
              <a:rPr lang="ru-RU" dirty="0" smtClean="0"/>
              <a:t>1. С какого возраста можно приходить на выставку? Запиши число. </a:t>
            </a:r>
          </a:p>
          <a:p>
            <a:r>
              <a:rPr lang="ru-RU" dirty="0" smtClean="0"/>
              <a:t>2. Сколько денег нужно для приобретения билетов семье, в которой папа – машинист поезда, мама-учительница, сын 10 лет и бабушка-пенсионерка? Запиши число. </a:t>
            </a:r>
          </a:p>
          <a:p>
            <a:r>
              <a:rPr lang="ru-RU" dirty="0" smtClean="0"/>
              <a:t>3. Что проверяют обходчики, когда стучат по колёсам поезда?</a:t>
            </a:r>
          </a:p>
          <a:p>
            <a:r>
              <a:rPr lang="ru-RU" dirty="0" smtClean="0"/>
              <a:t>4. Что на схеме выставки обозначают стрелочки? </a:t>
            </a:r>
            <a:endParaRPr lang="ru-RU" dirty="0"/>
          </a:p>
        </p:txBody>
      </p:sp>
    </p:spTree>
    <p:extLst>
      <p:ext uri="{BB962C8B-B14F-4D97-AF65-F5344CB8AC3E}">
        <p14:creationId xmlns:p14="http://schemas.microsoft.com/office/powerpoint/2010/main" val="536424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738" y="165566"/>
            <a:ext cx="11204028" cy="584775"/>
          </a:xfrm>
          <a:prstGeom prst="rect">
            <a:avLst/>
          </a:prstGeom>
        </p:spPr>
        <p:txBody>
          <a:bodyPr wrap="square">
            <a:spAutoFit/>
          </a:bodyPr>
          <a:lstStyle/>
          <a:p>
            <a:r>
              <a:rPr lang="ru-RU" sz="3200" b="1" dirty="0" smtClean="0"/>
              <a:t>Некоторые экспонаты выставки «История железных дорог»</a:t>
            </a:r>
            <a:endParaRPr lang="ru-RU" sz="3200" b="1" dirty="0"/>
          </a:p>
        </p:txBody>
      </p:sp>
      <p:sp>
        <p:nvSpPr>
          <p:cNvPr id="5" name="Прямоугольник 4"/>
          <p:cNvSpPr/>
          <p:nvPr/>
        </p:nvSpPr>
        <p:spPr>
          <a:xfrm>
            <a:off x="170793" y="859249"/>
            <a:ext cx="6096000" cy="369332"/>
          </a:xfrm>
          <a:prstGeom prst="rect">
            <a:avLst/>
          </a:prstGeom>
        </p:spPr>
        <p:txBody>
          <a:bodyPr>
            <a:spAutoFit/>
          </a:bodyPr>
          <a:lstStyle/>
          <a:p>
            <a:r>
              <a:rPr lang="ru-RU" b="1" dirty="0" smtClean="0"/>
              <a:t>А3     Рельсы-рельсы, шпалы-шпалы…</a:t>
            </a:r>
            <a:endParaRPr lang="ru-RU" b="1" dirty="0"/>
          </a:p>
        </p:txBody>
      </p:sp>
      <p:pic>
        <p:nvPicPr>
          <p:cNvPr id="6" name="Рисунок 5"/>
          <p:cNvPicPr>
            <a:picLocks noChangeAspect="1"/>
          </p:cNvPicPr>
          <p:nvPr/>
        </p:nvPicPr>
        <p:blipFill>
          <a:blip r:embed="rId2"/>
          <a:stretch>
            <a:fillRect/>
          </a:stretch>
        </p:blipFill>
        <p:spPr>
          <a:xfrm>
            <a:off x="6643851" y="750340"/>
            <a:ext cx="4005755" cy="2774549"/>
          </a:xfrm>
          <a:prstGeom prst="rect">
            <a:avLst/>
          </a:prstGeom>
        </p:spPr>
      </p:pic>
      <p:sp>
        <p:nvSpPr>
          <p:cNvPr id="7" name="Прямоугольник 6"/>
          <p:cNvSpPr/>
          <p:nvPr/>
        </p:nvSpPr>
        <p:spPr>
          <a:xfrm>
            <a:off x="31532" y="1337489"/>
            <a:ext cx="6096000" cy="5078313"/>
          </a:xfrm>
          <a:prstGeom prst="rect">
            <a:avLst/>
          </a:prstGeom>
        </p:spPr>
        <p:txBody>
          <a:bodyPr>
            <a:spAutoFit/>
          </a:bodyPr>
          <a:lstStyle/>
          <a:p>
            <a:r>
              <a:rPr lang="ru-RU" dirty="0" smtClean="0"/>
              <a:t>Первые железные дороги были… деревянными. А вместо паровозов и тепловозов использовались лошади.</a:t>
            </a:r>
          </a:p>
          <a:p>
            <a:r>
              <a:rPr lang="ru-RU" dirty="0" smtClean="0"/>
              <a:t>Когда появились паровозы, на смену деревянным рельсам пришли чугунные, а потом стальные.</a:t>
            </a:r>
          </a:p>
          <a:p>
            <a:r>
              <a:rPr lang="ru-RU" dirty="0" smtClean="0"/>
              <a:t>Уже к концу XIX века железные дороги протянулись на тысячи километров. Но самой длинной в мире железной дорогой до сих пор остаётся Транссибирская магистраль1. От Москвы до Владивостока по ней можно проехать за шесть суток и два часа.</a:t>
            </a:r>
          </a:p>
          <a:p>
            <a:r>
              <a:rPr lang="ru-RU" dirty="0" smtClean="0"/>
              <a:t>На стенде А3 вы сможете увидеть, как выглядел один из первых «сухопутных пароходов» – так раньше называли паровозы. В печь паровоза кочегары бросали уголь или дрова, вода в котле закипала и превращалась в пар, а давление пара вращало колёса. Поскольку в печь паровоза нужно было постоянно подбрасывать топливо, а в котёл подливать воду, к паровозу цеплялся специальный вагончик. Он назывался тендер и вёз запас воды и топлива. Транссибирская магистраль строилась в 1891-1916 гг.</a:t>
            </a:r>
            <a:endParaRPr lang="ru-RU" dirty="0"/>
          </a:p>
        </p:txBody>
      </p:sp>
      <p:sp>
        <p:nvSpPr>
          <p:cNvPr id="8" name="Прямоугольник 7"/>
          <p:cNvSpPr/>
          <p:nvPr/>
        </p:nvSpPr>
        <p:spPr>
          <a:xfrm>
            <a:off x="6198477" y="3718990"/>
            <a:ext cx="5870026" cy="2462213"/>
          </a:xfrm>
          <a:prstGeom prst="rect">
            <a:avLst/>
          </a:prstGeom>
        </p:spPr>
        <p:txBody>
          <a:bodyPr wrap="square">
            <a:spAutoFit/>
          </a:bodyPr>
          <a:lstStyle/>
          <a:p>
            <a:r>
              <a:rPr lang="ru-RU" sz="1400" b="1" u="sng" dirty="0" smtClean="0"/>
              <a:t>Задания к тексту «Рельсы-рельсы, шпалы-шпалы…»</a:t>
            </a:r>
          </a:p>
          <a:p>
            <a:r>
              <a:rPr lang="ru-RU" sz="1400" b="1" dirty="0" smtClean="0"/>
              <a:t>5. В каком году была достроена Транссибирская магистраль? </a:t>
            </a:r>
          </a:p>
          <a:p>
            <a:r>
              <a:rPr lang="ru-RU" sz="1400" b="1" dirty="0" smtClean="0"/>
              <a:t>6. Сколько времени сегодня занимает поездка по всей Транссибирской магистрали на поезде? Запиши номер выбранного ответа.</a:t>
            </a:r>
          </a:p>
          <a:p>
            <a:r>
              <a:rPr lang="ru-RU" sz="1400" b="1" dirty="0" smtClean="0"/>
              <a:t>1) двое суток</a:t>
            </a:r>
          </a:p>
          <a:p>
            <a:r>
              <a:rPr lang="ru-RU" sz="1400" b="1" dirty="0" smtClean="0"/>
              <a:t>2) около десяти дней</a:t>
            </a:r>
          </a:p>
          <a:p>
            <a:r>
              <a:rPr lang="ru-RU" sz="1400" b="1" dirty="0" smtClean="0"/>
              <a:t>3) почти неделю</a:t>
            </a:r>
          </a:p>
          <a:p>
            <a:r>
              <a:rPr lang="ru-RU" sz="1400" b="1" dirty="0" smtClean="0"/>
              <a:t>4) полмесяца</a:t>
            </a:r>
          </a:p>
          <a:p>
            <a:r>
              <a:rPr lang="ru-RU" sz="1400" b="1" dirty="0" smtClean="0"/>
              <a:t>7. Что означает выражение «сухопутный пароход»? </a:t>
            </a:r>
          </a:p>
          <a:p>
            <a:r>
              <a:rPr lang="ru-RU" sz="1400" b="1" dirty="0" smtClean="0"/>
              <a:t>8. Каким словом из текста можно заменить слово «тендер»? Выпиши это слово. </a:t>
            </a:r>
            <a:endParaRPr lang="ru-RU" sz="1400" b="1" dirty="0"/>
          </a:p>
        </p:txBody>
      </p:sp>
    </p:spTree>
    <p:extLst>
      <p:ext uri="{BB962C8B-B14F-4D97-AF65-F5344CB8AC3E}">
        <p14:creationId xmlns:p14="http://schemas.microsoft.com/office/powerpoint/2010/main" val="3928192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4902" y="217355"/>
            <a:ext cx="4512774" cy="369332"/>
          </a:xfrm>
          <a:prstGeom prst="rect">
            <a:avLst/>
          </a:prstGeom>
        </p:spPr>
        <p:txBody>
          <a:bodyPr wrap="none">
            <a:spAutoFit/>
          </a:bodyPr>
          <a:lstStyle/>
          <a:p>
            <a:r>
              <a:rPr lang="ru-RU" b="1" dirty="0" smtClean="0"/>
              <a:t>Б3  «Мальчик-с-пальчик» уходит от погони</a:t>
            </a:r>
            <a:endParaRPr lang="ru-RU" b="1" dirty="0"/>
          </a:p>
        </p:txBody>
      </p:sp>
      <p:sp>
        <p:nvSpPr>
          <p:cNvPr id="5" name="Прямоугольник 4"/>
          <p:cNvSpPr/>
          <p:nvPr/>
        </p:nvSpPr>
        <p:spPr>
          <a:xfrm>
            <a:off x="233855" y="643190"/>
            <a:ext cx="4921469" cy="5632311"/>
          </a:xfrm>
          <a:prstGeom prst="rect">
            <a:avLst/>
          </a:prstGeom>
        </p:spPr>
        <p:txBody>
          <a:bodyPr wrap="square">
            <a:spAutoFit/>
          </a:bodyPr>
          <a:lstStyle/>
          <a:p>
            <a:r>
              <a:rPr lang="ru-RU" dirty="0" smtClean="0"/>
              <a:t>«Том» был первым настоящим пассажирским паровозом в Америке. Даже не паровозом, а паровозиком, поэтому его и назвали «Мальчик-с-пальчик Том».</a:t>
            </a:r>
          </a:p>
          <a:p>
            <a:r>
              <a:rPr lang="ru-RU" dirty="0" smtClean="0"/>
              <a:t>На бескрайних американских равнинах – прериях поездам очень мешала трава. Она быстро разрасталась, склонялась на рельсы, и в дождь колёса начинали буксовать. А скорость была очень важна. Дело в том, что в почтовых вагонах перевозили деньги из банка в банк, а бандиты пытались догонять поезда и грабить. Поезд всегда должен был ехать быстрее самой быстрой лошади. Поэтому трубу «Тома», из которой выходил пар, направили не вверх, а вниз, к рельсам. И когда паровозик пробегал по рельсам, он, словно паровой утюг, выжигал всю траву.</a:t>
            </a:r>
          </a:p>
          <a:p>
            <a:r>
              <a:rPr lang="ru-RU" dirty="0" smtClean="0"/>
              <a:t>На площадке Б3 представлены фотографии старинных английских и американских паровозов.</a:t>
            </a:r>
            <a:endParaRPr lang="ru-RU" dirty="0"/>
          </a:p>
        </p:txBody>
      </p:sp>
      <p:sp>
        <p:nvSpPr>
          <p:cNvPr id="6" name="Прямоугольник 5"/>
          <p:cNvSpPr/>
          <p:nvPr/>
        </p:nvSpPr>
        <p:spPr>
          <a:xfrm>
            <a:off x="5562600" y="1267031"/>
            <a:ext cx="6096000" cy="3416320"/>
          </a:xfrm>
          <a:prstGeom prst="rect">
            <a:avLst/>
          </a:prstGeom>
        </p:spPr>
        <p:txBody>
          <a:bodyPr>
            <a:spAutoFit/>
          </a:bodyPr>
          <a:lstStyle/>
          <a:p>
            <a:r>
              <a:rPr lang="ru-RU" b="1" dirty="0" smtClean="0"/>
              <a:t>Задания к тексту «Мальчик-с-пальчик» уходит от погони»</a:t>
            </a:r>
          </a:p>
          <a:p>
            <a:r>
              <a:rPr lang="ru-RU" dirty="0" smtClean="0"/>
              <a:t>9. Как по-другому называются американские равнины? Запиши это слово в начальной форме (</a:t>
            </a:r>
            <a:r>
              <a:rPr lang="ru-RU" dirty="0" err="1" smtClean="0"/>
              <a:t>И.п</a:t>
            </a:r>
            <a:r>
              <a:rPr lang="ru-RU" dirty="0" smtClean="0"/>
              <a:t>., </a:t>
            </a:r>
            <a:r>
              <a:rPr lang="ru-RU" dirty="0" err="1" smtClean="0"/>
              <a:t>ед.ч</a:t>
            </a:r>
            <a:r>
              <a:rPr lang="ru-RU" dirty="0" smtClean="0"/>
              <a:t>.) </a:t>
            </a:r>
          </a:p>
          <a:p>
            <a:r>
              <a:rPr lang="ru-RU" dirty="0" smtClean="0"/>
              <a:t>10. Почему трава мешала паровозу «Мальчик-с-пальчик» убегать от грабителей?</a:t>
            </a:r>
          </a:p>
          <a:p>
            <a:r>
              <a:rPr lang="ru-RU" dirty="0" smtClean="0"/>
              <a:t>11. Что изменили в конструкции паровоза «Мальчик-с-пальчик», чтобы он мог выжигать траву?</a:t>
            </a:r>
          </a:p>
          <a:p>
            <a:r>
              <a:rPr lang="ru-RU" dirty="0" smtClean="0"/>
              <a:t>У других паровозов __________________________________________________, а у паровоза «Мальчик-с-пальчик» __________________________________________________.</a:t>
            </a:r>
          </a:p>
          <a:p>
            <a:endParaRPr lang="ru-RU" dirty="0"/>
          </a:p>
        </p:txBody>
      </p:sp>
    </p:spTree>
    <p:extLst>
      <p:ext uri="{BB962C8B-B14F-4D97-AF65-F5344CB8AC3E}">
        <p14:creationId xmlns:p14="http://schemas.microsoft.com/office/powerpoint/2010/main" val="188367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6353" y="280417"/>
            <a:ext cx="4246227" cy="400110"/>
          </a:xfrm>
          <a:prstGeom prst="rect">
            <a:avLst/>
          </a:prstGeom>
        </p:spPr>
        <p:txBody>
          <a:bodyPr wrap="none">
            <a:spAutoFit/>
          </a:bodyPr>
          <a:lstStyle/>
          <a:p>
            <a:r>
              <a:rPr lang="ru-RU" sz="2000" b="1" dirty="0" smtClean="0"/>
              <a:t>В1 Первая дорога и первый паровоз</a:t>
            </a:r>
            <a:endParaRPr lang="ru-RU" sz="2000" b="1" dirty="0"/>
          </a:p>
        </p:txBody>
      </p:sp>
      <p:sp>
        <p:nvSpPr>
          <p:cNvPr id="5" name="Прямоугольник 4"/>
          <p:cNvSpPr/>
          <p:nvPr/>
        </p:nvSpPr>
        <p:spPr>
          <a:xfrm>
            <a:off x="257503" y="1039534"/>
            <a:ext cx="4070131" cy="4247317"/>
          </a:xfrm>
          <a:prstGeom prst="rect">
            <a:avLst/>
          </a:prstGeom>
        </p:spPr>
        <p:txBody>
          <a:bodyPr wrap="square">
            <a:spAutoFit/>
          </a:bodyPr>
          <a:lstStyle/>
          <a:p>
            <a:r>
              <a:rPr lang="ru-RU" dirty="0" smtClean="0"/>
              <a:t>Первой железной дорогой в России считается дорога из Санкт-Петербурга в Царское село, открытая в 1837 году. Для неё купили английский паровоз, хотя за три года до этого уральские изобретатели Ефим и Мирон Черепановы построили свой, русский, паровик не хуже английского. Он возил руду с медного рудника на завод в Нижнем Тагиле. Но об этом изобретении ничего не знали в Петербурге!</a:t>
            </a:r>
          </a:p>
          <a:p>
            <a:r>
              <a:rPr lang="ru-RU" dirty="0" smtClean="0"/>
              <a:t>Модель паровоза Черепановых можно увидеть на выставке, а ещё – в сквере на площади Революции в Красноярске.</a:t>
            </a:r>
            <a:endParaRPr lang="ru-RU" dirty="0"/>
          </a:p>
        </p:txBody>
      </p:sp>
      <p:pic>
        <p:nvPicPr>
          <p:cNvPr id="6" name="Рисунок 5"/>
          <p:cNvPicPr>
            <a:picLocks noChangeAspect="1"/>
          </p:cNvPicPr>
          <p:nvPr/>
        </p:nvPicPr>
        <p:blipFill>
          <a:blip r:embed="rId2"/>
          <a:stretch>
            <a:fillRect/>
          </a:stretch>
        </p:blipFill>
        <p:spPr>
          <a:xfrm>
            <a:off x="5450529" y="280417"/>
            <a:ext cx="4595009" cy="3446257"/>
          </a:xfrm>
          <a:prstGeom prst="rect">
            <a:avLst/>
          </a:prstGeom>
        </p:spPr>
      </p:pic>
      <p:pic>
        <p:nvPicPr>
          <p:cNvPr id="7" name="Рисунок 6"/>
          <p:cNvPicPr>
            <a:picLocks noChangeAspect="1"/>
          </p:cNvPicPr>
          <p:nvPr/>
        </p:nvPicPr>
        <p:blipFill>
          <a:blip r:embed="rId3"/>
          <a:stretch>
            <a:fillRect/>
          </a:stretch>
        </p:blipFill>
        <p:spPr>
          <a:xfrm>
            <a:off x="5245017" y="110359"/>
            <a:ext cx="5006031" cy="3969626"/>
          </a:xfrm>
          <a:prstGeom prst="rect">
            <a:avLst/>
          </a:prstGeom>
        </p:spPr>
      </p:pic>
      <p:sp>
        <p:nvSpPr>
          <p:cNvPr id="8" name="Прямоугольник 7"/>
          <p:cNvSpPr/>
          <p:nvPr/>
        </p:nvSpPr>
        <p:spPr>
          <a:xfrm>
            <a:off x="4955627" y="4578808"/>
            <a:ext cx="6096000" cy="1200329"/>
          </a:xfrm>
          <a:prstGeom prst="rect">
            <a:avLst/>
          </a:prstGeom>
        </p:spPr>
        <p:txBody>
          <a:bodyPr>
            <a:spAutoFit/>
          </a:bodyPr>
          <a:lstStyle/>
          <a:p>
            <a:r>
              <a:rPr lang="ru-RU" b="1" dirty="0" smtClean="0"/>
              <a:t>Задания к тексту «Первая дорога и первый паровоз»</a:t>
            </a:r>
          </a:p>
          <a:p>
            <a:r>
              <a:rPr lang="ru-RU" dirty="0" smtClean="0"/>
              <a:t>12. В каком году был построен первый русский паровоз? </a:t>
            </a:r>
          </a:p>
          <a:p>
            <a:r>
              <a:rPr lang="ru-RU" dirty="0" smtClean="0"/>
              <a:t>13. Как ты думаешь, в каком городе, кроме Красноярска, есть памятник паровозу Черепановых?</a:t>
            </a:r>
            <a:endParaRPr lang="ru-RU" dirty="0"/>
          </a:p>
        </p:txBody>
      </p:sp>
    </p:spTree>
    <p:extLst>
      <p:ext uri="{BB962C8B-B14F-4D97-AF65-F5344CB8AC3E}">
        <p14:creationId xmlns:p14="http://schemas.microsoft.com/office/powerpoint/2010/main" val="3212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2684" y="311947"/>
            <a:ext cx="2854499" cy="400110"/>
          </a:xfrm>
          <a:prstGeom prst="rect">
            <a:avLst/>
          </a:prstGeom>
        </p:spPr>
        <p:txBody>
          <a:bodyPr wrap="none">
            <a:spAutoFit/>
          </a:bodyPr>
          <a:lstStyle/>
          <a:p>
            <a:r>
              <a:rPr lang="ru-RU" sz="2000" dirty="0" smtClean="0"/>
              <a:t>О «Слонах» и «Овечках»</a:t>
            </a:r>
            <a:endParaRPr lang="ru-RU" sz="2000" dirty="0"/>
          </a:p>
        </p:txBody>
      </p:sp>
      <p:sp>
        <p:nvSpPr>
          <p:cNvPr id="5" name="Прямоугольник 4"/>
          <p:cNvSpPr/>
          <p:nvPr/>
        </p:nvSpPr>
        <p:spPr>
          <a:xfrm>
            <a:off x="212911" y="730431"/>
            <a:ext cx="4989709" cy="6001643"/>
          </a:xfrm>
          <a:prstGeom prst="rect">
            <a:avLst/>
          </a:prstGeom>
        </p:spPr>
        <p:txBody>
          <a:bodyPr wrap="square">
            <a:spAutoFit/>
          </a:bodyPr>
          <a:lstStyle/>
          <a:p>
            <a:r>
              <a:rPr lang="ru-RU" sz="1600" dirty="0" smtClean="0"/>
              <a:t>Паровоз «Овечка»</a:t>
            </a:r>
          </a:p>
          <a:p>
            <a:r>
              <a:rPr lang="ru-RU" sz="1600" dirty="0" smtClean="0"/>
              <a:t>Поначалу у каждого российского паровоза было своё имя: «Проворный» «Орёл», «Слон» ... Скоро их стало так много, что паровозы начали обозначать просто буквами алфавита. Но машинисты так любили свои машины, что всё равно давали им имена: паровозы серии Щ называли «Щуками», Е – Еленами… Особенно машинисты полюбили паровоз серии О и дали ему ласковое прозвище «Овечка». Этот надёжный и очень простой в обслуживании паровик выпустили в 1912 году. «Овечка» ездила со скоростью 50 км в час. А главное – была «всеядной»: «кушала» не только уголь, но и дрова, и даже торф. Только была очень уж крикливая – с поразительно громким сигналом. Когда «овечки» собирались на сортировочной станции, то устраивали такой паровозный концерт – хоть уши затыкай!</a:t>
            </a:r>
          </a:p>
          <a:p>
            <a:r>
              <a:rPr lang="ru-RU" sz="1600" dirty="0" smtClean="0"/>
              <a:t>Сегодня наступила эпоха электропоездов. Некоторым электропоездам уже не нужны два рельса, они обходятся одним. А есть и такие, которые «летают» над рельсами на магнитной подушке. Скорость таких </a:t>
            </a:r>
            <a:r>
              <a:rPr lang="ru-RU" sz="1600" dirty="0" err="1" smtClean="0"/>
              <a:t>магнитопланов</a:t>
            </a:r>
            <a:r>
              <a:rPr lang="ru-RU" sz="1600" dirty="0" smtClean="0"/>
              <a:t> сравнима со скоростью самолёта.</a:t>
            </a:r>
          </a:p>
          <a:p>
            <a:r>
              <a:rPr lang="ru-RU" sz="1600" dirty="0" smtClean="0"/>
              <a:t>На выставке можно увидеть, как выглядит кабина машиниста «Овечки» и кабина современного поезда.</a:t>
            </a:r>
            <a:endParaRPr lang="ru-RU" sz="1600" dirty="0"/>
          </a:p>
        </p:txBody>
      </p:sp>
      <p:pic>
        <p:nvPicPr>
          <p:cNvPr id="6" name="Рисунок 5"/>
          <p:cNvPicPr>
            <a:picLocks noChangeAspect="1"/>
          </p:cNvPicPr>
          <p:nvPr/>
        </p:nvPicPr>
        <p:blipFill rotWithShape="1">
          <a:blip r:embed="rId2"/>
          <a:srcRect l="17827" t="6576" r="9584" b="10664"/>
          <a:stretch/>
        </p:blipFill>
        <p:spPr>
          <a:xfrm>
            <a:off x="5959365" y="244365"/>
            <a:ext cx="4052921" cy="3563007"/>
          </a:xfrm>
          <a:prstGeom prst="rect">
            <a:avLst/>
          </a:prstGeom>
        </p:spPr>
      </p:pic>
      <p:sp>
        <p:nvSpPr>
          <p:cNvPr id="7" name="Прямоугольник 6"/>
          <p:cNvSpPr/>
          <p:nvPr/>
        </p:nvSpPr>
        <p:spPr>
          <a:xfrm>
            <a:off x="5310351" y="3995567"/>
            <a:ext cx="6695089" cy="2031325"/>
          </a:xfrm>
          <a:prstGeom prst="rect">
            <a:avLst/>
          </a:prstGeom>
        </p:spPr>
        <p:txBody>
          <a:bodyPr wrap="square">
            <a:spAutoFit/>
          </a:bodyPr>
          <a:lstStyle/>
          <a:p>
            <a:r>
              <a:rPr lang="ru-RU" u="sng" dirty="0" smtClean="0"/>
              <a:t>Задания к тексту «О «слонах» и «овечках»</a:t>
            </a:r>
          </a:p>
          <a:p>
            <a:r>
              <a:rPr lang="ru-RU" dirty="0" smtClean="0"/>
              <a:t>14. Какие плюсы и минусы (преимущества и недостатки) были у паровоза «Овечка»? Приведи по одному примеру.</a:t>
            </a:r>
          </a:p>
          <a:p>
            <a:r>
              <a:rPr lang="ru-RU" dirty="0" smtClean="0"/>
              <a:t>Плюс____________________________________________________Минус___________________________________________________</a:t>
            </a:r>
          </a:p>
          <a:p>
            <a:r>
              <a:rPr lang="ru-RU" dirty="0" smtClean="0"/>
              <a:t>15. Паровоз какой серии машинисты называли «Анна»? </a:t>
            </a:r>
          </a:p>
          <a:p>
            <a:r>
              <a:rPr lang="ru-RU" dirty="0" smtClean="0"/>
              <a:t>16. Что означает в этом тексте слово «</a:t>
            </a:r>
            <a:r>
              <a:rPr lang="ru-RU" dirty="0" err="1" smtClean="0"/>
              <a:t>магнитоплан</a:t>
            </a:r>
            <a:r>
              <a:rPr lang="ru-RU" dirty="0" smtClean="0"/>
              <a:t>»? </a:t>
            </a:r>
            <a:endParaRPr lang="ru-RU" dirty="0"/>
          </a:p>
        </p:txBody>
      </p:sp>
    </p:spTree>
    <p:extLst>
      <p:ext uri="{BB962C8B-B14F-4D97-AF65-F5344CB8AC3E}">
        <p14:creationId xmlns:p14="http://schemas.microsoft.com/office/powerpoint/2010/main" val="27695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876" y="183822"/>
            <a:ext cx="10515600" cy="596572"/>
          </a:xfrm>
        </p:spPr>
        <p:txBody>
          <a:bodyPr>
            <a:normAutofit fontScale="90000"/>
          </a:bodyPr>
          <a:lstStyle/>
          <a:p>
            <a:r>
              <a:rPr lang="ru-RU" dirty="0" smtClean="0"/>
              <a:t>Задания ко всему путеводителю</a:t>
            </a:r>
            <a:endParaRPr lang="ru-RU" dirty="0"/>
          </a:p>
        </p:txBody>
      </p:sp>
      <p:pic>
        <p:nvPicPr>
          <p:cNvPr id="4" name="Объект 3"/>
          <p:cNvPicPr>
            <a:picLocks noGrp="1" noChangeAspect="1"/>
          </p:cNvPicPr>
          <p:nvPr>
            <p:ph idx="1"/>
          </p:nvPr>
        </p:nvPicPr>
        <p:blipFill>
          <a:blip r:embed="rId2"/>
          <a:stretch>
            <a:fillRect/>
          </a:stretch>
        </p:blipFill>
        <p:spPr>
          <a:xfrm>
            <a:off x="254876" y="984847"/>
            <a:ext cx="7764517" cy="3673861"/>
          </a:xfrm>
          <a:prstGeom prst="rect">
            <a:avLst/>
          </a:prstGeom>
        </p:spPr>
      </p:pic>
      <p:pic>
        <p:nvPicPr>
          <p:cNvPr id="5" name="Рисунок 4"/>
          <p:cNvPicPr>
            <a:picLocks noChangeAspect="1"/>
          </p:cNvPicPr>
          <p:nvPr/>
        </p:nvPicPr>
        <p:blipFill>
          <a:blip r:embed="rId3"/>
          <a:stretch>
            <a:fillRect/>
          </a:stretch>
        </p:blipFill>
        <p:spPr>
          <a:xfrm>
            <a:off x="8300544" y="1124027"/>
            <a:ext cx="3281618" cy="1713766"/>
          </a:xfrm>
          <a:prstGeom prst="rect">
            <a:avLst/>
          </a:prstGeom>
        </p:spPr>
      </p:pic>
    </p:spTree>
    <p:extLst>
      <p:ext uri="{BB962C8B-B14F-4D97-AF65-F5344CB8AC3E}">
        <p14:creationId xmlns:p14="http://schemas.microsoft.com/office/powerpoint/2010/main" val="786602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630282040"/>
              </p:ext>
            </p:extLst>
          </p:nvPr>
        </p:nvGraphicFramePr>
        <p:xfrm>
          <a:off x="97219" y="63062"/>
          <a:ext cx="11884573" cy="6704130"/>
        </p:xfrm>
        <a:graphic>
          <a:graphicData uri="http://schemas.openxmlformats.org/drawingml/2006/table">
            <a:tbl>
              <a:tblPr firstRow="1" bandRow="1">
                <a:tableStyleId>{5C22544A-7EE6-4342-B048-85BDC9FD1C3A}</a:tableStyleId>
              </a:tblPr>
              <a:tblGrid>
                <a:gridCol w="1227084"/>
                <a:gridCol w="9609083"/>
                <a:gridCol w="1048406"/>
              </a:tblGrid>
              <a:tr h="265078">
                <a:tc>
                  <a:txBody>
                    <a:bodyPr/>
                    <a:lstStyle/>
                    <a:p>
                      <a:r>
                        <a:rPr lang="ru-RU" sz="1100" b="1" dirty="0" smtClean="0"/>
                        <a:t>Номер задания</a:t>
                      </a:r>
                      <a:endParaRPr lang="ru-RU" sz="1100" b="1" dirty="0"/>
                    </a:p>
                  </a:txBody>
                  <a:tcPr/>
                </a:tc>
                <a:tc>
                  <a:txBody>
                    <a:bodyPr/>
                    <a:lstStyle/>
                    <a:p>
                      <a:r>
                        <a:rPr lang="ru-RU" sz="1100" b="1" dirty="0" smtClean="0"/>
                        <a:t>Ответ</a:t>
                      </a:r>
                      <a:endParaRPr lang="ru-RU" sz="1100" b="1" dirty="0"/>
                    </a:p>
                  </a:txBody>
                  <a:tcPr/>
                </a:tc>
                <a:tc>
                  <a:txBody>
                    <a:bodyPr/>
                    <a:lstStyle/>
                    <a:p>
                      <a:r>
                        <a:rPr lang="ru-RU" sz="1100" b="1" dirty="0" smtClean="0"/>
                        <a:t>Баллы</a:t>
                      </a:r>
                      <a:endParaRPr lang="ru-RU" sz="1100" b="1" dirty="0"/>
                    </a:p>
                  </a:txBody>
                  <a:tcPr/>
                </a:tc>
              </a:tr>
              <a:tr h="265078">
                <a:tc>
                  <a:txBody>
                    <a:bodyPr/>
                    <a:lstStyle/>
                    <a:p>
                      <a:r>
                        <a:rPr lang="ru-RU" sz="1100" b="1" dirty="0" smtClean="0"/>
                        <a:t>1</a:t>
                      </a:r>
                      <a:endParaRPr lang="ru-RU" sz="1100" b="1" dirty="0"/>
                    </a:p>
                  </a:txBody>
                  <a:tcPr/>
                </a:tc>
                <a:tc>
                  <a:txBody>
                    <a:bodyPr/>
                    <a:lstStyle/>
                    <a:p>
                      <a:r>
                        <a:rPr lang="ru-RU" sz="1100" b="1" dirty="0" smtClean="0"/>
                        <a:t>с 10 лет, допустимо 10+</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2</a:t>
                      </a:r>
                      <a:endParaRPr lang="ru-RU" sz="1100" b="1" dirty="0"/>
                    </a:p>
                  </a:txBody>
                  <a:tcPr/>
                </a:tc>
                <a:tc>
                  <a:txBody>
                    <a:bodyPr/>
                    <a:lstStyle/>
                    <a:p>
                      <a:r>
                        <a:rPr lang="ru-RU" sz="1100" b="1" dirty="0" smtClean="0"/>
                        <a:t>500 рублей</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3</a:t>
                      </a:r>
                      <a:endParaRPr lang="ru-RU" sz="1100" b="1" dirty="0"/>
                    </a:p>
                  </a:txBody>
                  <a:tcPr/>
                </a:tc>
                <a:tc>
                  <a:txBody>
                    <a:bodyPr/>
                    <a:lstStyle/>
                    <a:p>
                      <a:r>
                        <a:rPr lang="ru-RU" sz="1100" b="1" dirty="0" smtClean="0"/>
                        <a:t>Есть ли трещины в колёсах.</a:t>
                      </a:r>
                      <a:r>
                        <a:rPr lang="ru-RU" sz="1100" b="1" baseline="0" dirty="0" smtClean="0"/>
                        <a:t> / </a:t>
                      </a:r>
                      <a:r>
                        <a:rPr lang="ru-RU" sz="1100" b="1" dirty="0" smtClean="0"/>
                        <a:t>Они проверяют, в рабочем состоянии колёса или нет</a:t>
                      </a:r>
                    </a:p>
                  </a:txBody>
                  <a:tcPr/>
                </a:tc>
                <a:tc>
                  <a:txBody>
                    <a:bodyPr/>
                    <a:lstStyle/>
                    <a:p>
                      <a:r>
                        <a:rPr lang="ru-RU" sz="1100" b="1" dirty="0" smtClean="0"/>
                        <a:t>1</a:t>
                      </a:r>
                      <a:endParaRPr lang="ru-RU" sz="1100" b="1" dirty="0"/>
                    </a:p>
                  </a:txBody>
                  <a:tcPr/>
                </a:tc>
              </a:tr>
              <a:tr h="265078">
                <a:tc>
                  <a:txBody>
                    <a:bodyPr/>
                    <a:lstStyle/>
                    <a:p>
                      <a:r>
                        <a:rPr lang="ru-RU" sz="1100" b="1" dirty="0" smtClean="0"/>
                        <a:t>4</a:t>
                      </a:r>
                      <a:endParaRPr lang="ru-RU" sz="1100" b="1" dirty="0"/>
                    </a:p>
                  </a:txBody>
                  <a:tcPr/>
                </a:tc>
                <a:tc>
                  <a:txBody>
                    <a:bodyPr/>
                    <a:lstStyle/>
                    <a:p>
                      <a:r>
                        <a:rPr lang="ru-RU" sz="1100" b="1" dirty="0" smtClean="0"/>
                        <a:t>Входы в залы А, Б, В. / Вход и выход.</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5</a:t>
                      </a:r>
                      <a:endParaRPr lang="ru-RU" sz="1100" b="1" dirty="0"/>
                    </a:p>
                  </a:txBody>
                  <a:tcPr/>
                </a:tc>
                <a:tc>
                  <a:txBody>
                    <a:bodyPr/>
                    <a:lstStyle/>
                    <a:p>
                      <a:r>
                        <a:rPr lang="ru-RU" sz="1100" b="1" dirty="0" smtClean="0"/>
                        <a:t>В 1916 году</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6</a:t>
                      </a:r>
                      <a:endParaRPr lang="ru-RU" sz="1100" b="1" dirty="0"/>
                    </a:p>
                  </a:txBody>
                  <a:tcPr/>
                </a:tc>
                <a:tc>
                  <a:txBody>
                    <a:bodyPr/>
                    <a:lstStyle/>
                    <a:p>
                      <a:r>
                        <a:rPr lang="ru-RU" sz="1100" b="1" dirty="0" smtClean="0"/>
                        <a:t>Выбран ответ 3 (почти неделю)</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7</a:t>
                      </a:r>
                      <a:endParaRPr lang="ru-RU" sz="1100" b="1" dirty="0"/>
                    </a:p>
                  </a:txBody>
                  <a:tcPr/>
                </a:tc>
                <a:tc>
                  <a:txBody>
                    <a:bodyPr/>
                    <a:lstStyle/>
                    <a:p>
                      <a:r>
                        <a:rPr lang="ru-RU" sz="1100" b="1" dirty="0" smtClean="0"/>
                        <a:t>Паровоз</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8</a:t>
                      </a:r>
                      <a:endParaRPr lang="ru-RU" sz="1100" b="1" dirty="0"/>
                    </a:p>
                  </a:txBody>
                  <a:tcPr/>
                </a:tc>
                <a:tc>
                  <a:txBody>
                    <a:bodyPr/>
                    <a:lstStyle/>
                    <a:p>
                      <a:r>
                        <a:rPr lang="ru-RU" sz="1100" b="1" dirty="0" smtClean="0"/>
                        <a:t>Вагончик или вагон</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9</a:t>
                      </a:r>
                      <a:endParaRPr lang="ru-RU" sz="1100" b="1" dirty="0"/>
                    </a:p>
                  </a:txBody>
                  <a:tcPr/>
                </a:tc>
                <a:tc>
                  <a:txBody>
                    <a:bodyPr/>
                    <a:lstStyle/>
                    <a:p>
                      <a:r>
                        <a:rPr lang="ru-RU" sz="1100" b="1" dirty="0" smtClean="0"/>
                        <a:t>прерия</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10</a:t>
                      </a:r>
                      <a:endParaRPr lang="ru-RU" sz="1100" b="1" dirty="0"/>
                    </a:p>
                  </a:txBody>
                  <a:tcPr/>
                </a:tc>
                <a:tc>
                  <a:txBody>
                    <a:bodyPr/>
                    <a:lstStyle/>
                    <a:p>
                      <a:r>
                        <a:rPr lang="ru-RU" sz="1100" b="1" dirty="0" smtClean="0"/>
                        <a:t>Из-за травы в дождь колеса начинали буксовать.</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11</a:t>
                      </a:r>
                      <a:endParaRPr lang="ru-RU" sz="1100" b="1" dirty="0"/>
                    </a:p>
                  </a:txBody>
                  <a:tcPr/>
                </a:tc>
                <a:tc>
                  <a:txBody>
                    <a:bodyPr/>
                    <a:lstStyle/>
                    <a:p>
                      <a:r>
                        <a:rPr lang="ru-RU" sz="1100" b="1" dirty="0" smtClean="0"/>
                        <a:t>У других паровозов труба направлена наверх, а у «паровоза «Мальчик-с-пальчик» труба направлена вниз.</a:t>
                      </a:r>
                    </a:p>
                    <a:p>
                      <a:r>
                        <a:rPr lang="ru-RU" sz="1100" b="1" dirty="0" smtClean="0"/>
                        <a:t>Верен только один элемент ответа.</a:t>
                      </a:r>
                      <a:endParaRPr lang="ru-RU" sz="1100" b="1" dirty="0"/>
                    </a:p>
                  </a:txBody>
                  <a:tcPr/>
                </a:tc>
                <a:tc>
                  <a:txBody>
                    <a:bodyPr/>
                    <a:lstStyle/>
                    <a:p>
                      <a:r>
                        <a:rPr lang="ru-RU" sz="1100" b="1" dirty="0" smtClean="0"/>
                        <a:t>2</a:t>
                      </a:r>
                    </a:p>
                    <a:p>
                      <a:r>
                        <a:rPr lang="ru-RU" sz="1100" b="1" dirty="0" smtClean="0"/>
                        <a:t>1</a:t>
                      </a:r>
                      <a:endParaRPr lang="ru-RU" sz="1100" b="1" dirty="0"/>
                    </a:p>
                  </a:txBody>
                  <a:tcPr/>
                </a:tc>
              </a:tr>
              <a:tr h="265078">
                <a:tc>
                  <a:txBody>
                    <a:bodyPr/>
                    <a:lstStyle/>
                    <a:p>
                      <a:r>
                        <a:rPr lang="ru-RU" sz="1100" b="1" dirty="0" smtClean="0"/>
                        <a:t>12</a:t>
                      </a:r>
                      <a:endParaRPr lang="ru-RU" sz="1100" b="1" dirty="0"/>
                    </a:p>
                  </a:txBody>
                  <a:tcPr/>
                </a:tc>
                <a:tc>
                  <a:txBody>
                    <a:bodyPr/>
                    <a:lstStyle/>
                    <a:p>
                      <a:r>
                        <a:rPr lang="ru-RU" sz="1100" b="1" dirty="0" smtClean="0"/>
                        <a:t>1834 г</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13</a:t>
                      </a:r>
                      <a:endParaRPr lang="ru-RU" sz="1100" b="1" dirty="0"/>
                    </a:p>
                  </a:txBody>
                  <a:tcPr/>
                </a:tc>
                <a:tc>
                  <a:txBody>
                    <a:bodyPr/>
                    <a:lstStyle/>
                    <a:p>
                      <a:r>
                        <a:rPr lang="ru-RU" sz="1100" b="1" dirty="0" smtClean="0"/>
                        <a:t>в Нижнем Тагиле (допустимо: в Тагиле, на Урале).</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14</a:t>
                      </a:r>
                      <a:endParaRPr lang="ru-RU" sz="1100" b="1" dirty="0"/>
                    </a:p>
                  </a:txBody>
                  <a:tcPr/>
                </a:tc>
                <a:tc>
                  <a:txBody>
                    <a:bodyPr/>
                    <a:lstStyle/>
                    <a:p>
                      <a:r>
                        <a:rPr lang="ru-RU" sz="1100" b="1" dirty="0" smtClean="0"/>
                        <a:t>Плюсы паровоза «Овечка»: 1) надёжный, 2) простой в обслуживании, 3) ездил со скоростью 50 км в час, 4) потреблял разное топливо (был «всеядным»).</a:t>
                      </a:r>
                      <a:r>
                        <a:rPr lang="ru-RU" sz="1100" b="1" baseline="0" dirty="0" smtClean="0"/>
                        <a:t> О</a:t>
                      </a:r>
                      <a:r>
                        <a:rPr lang="ru-RU" sz="1100" b="1" dirty="0" smtClean="0"/>
                        <a:t>дин недостаток (очень громкий сигнал)</a:t>
                      </a:r>
                      <a:r>
                        <a:rPr lang="ru-RU" sz="1100" b="1" baseline="0" dirty="0" smtClean="0"/>
                        <a:t> </a:t>
                      </a:r>
                      <a:r>
                        <a:rPr lang="ru-RU" sz="1100" b="1" dirty="0" smtClean="0"/>
                        <a:t>Верно указано и преимущество, и недостаток</a:t>
                      </a:r>
                    </a:p>
                    <a:p>
                      <a:r>
                        <a:rPr lang="ru-RU" sz="1100" b="1" dirty="0" smtClean="0"/>
                        <a:t>Верно указано только преимущество или только недостаток</a:t>
                      </a:r>
                      <a:endParaRPr lang="ru-RU" sz="1100" b="1" dirty="0"/>
                    </a:p>
                  </a:txBody>
                  <a:tcPr/>
                </a:tc>
                <a:tc>
                  <a:txBody>
                    <a:bodyPr/>
                    <a:lstStyle/>
                    <a:p>
                      <a:r>
                        <a:rPr lang="ru-RU" sz="1100" b="1" dirty="0" smtClean="0"/>
                        <a:t>2</a:t>
                      </a:r>
                    </a:p>
                    <a:p>
                      <a:endParaRPr lang="ru-RU" sz="1100" b="1" dirty="0" smtClean="0"/>
                    </a:p>
                    <a:p>
                      <a:r>
                        <a:rPr lang="ru-RU" sz="1100" b="1" dirty="0" smtClean="0"/>
                        <a:t>1</a:t>
                      </a:r>
                      <a:endParaRPr lang="ru-RU" sz="1100" b="1" dirty="0"/>
                    </a:p>
                  </a:txBody>
                  <a:tcPr/>
                </a:tc>
              </a:tr>
              <a:tr h="265078">
                <a:tc>
                  <a:txBody>
                    <a:bodyPr/>
                    <a:lstStyle/>
                    <a:p>
                      <a:r>
                        <a:rPr lang="ru-RU" sz="1100" b="1" dirty="0" smtClean="0"/>
                        <a:t>15</a:t>
                      </a:r>
                      <a:endParaRPr lang="ru-RU" sz="1100" b="1" dirty="0"/>
                    </a:p>
                  </a:txBody>
                  <a:tcPr/>
                </a:tc>
                <a:tc>
                  <a:txBody>
                    <a:bodyPr/>
                    <a:lstStyle/>
                    <a:p>
                      <a:r>
                        <a:rPr lang="ru-RU" sz="1100" b="1" dirty="0" smtClean="0"/>
                        <a:t>серия А.</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16</a:t>
                      </a:r>
                      <a:endParaRPr lang="ru-RU" sz="1100" b="1" dirty="0"/>
                    </a:p>
                  </a:txBody>
                  <a:tcPr/>
                </a:tc>
                <a:tc>
                  <a:txBody>
                    <a:bodyPr/>
                    <a:lstStyle/>
                    <a:p>
                      <a:r>
                        <a:rPr lang="ru-RU" sz="1100" b="1" dirty="0" smtClean="0"/>
                        <a:t>Поезд, который передвигается на магнитной подушке – летает.</a:t>
                      </a:r>
                      <a:r>
                        <a:rPr lang="ru-RU" sz="1100" b="1" baseline="0" dirty="0" smtClean="0"/>
                        <a:t> </a:t>
                      </a:r>
                      <a:r>
                        <a:rPr lang="ru-RU" sz="1100" b="1" dirty="0" smtClean="0"/>
                        <a:t>Летающий поезд.</a:t>
                      </a:r>
                    </a:p>
                    <a:p>
                      <a:r>
                        <a:rPr lang="ru-RU" sz="1100" b="1" dirty="0" smtClean="0"/>
                        <a:t>Быстрый электропоезд. Такой паровоз, у которого скорость сравнима с самолетом.</a:t>
                      </a:r>
                      <a:endParaRPr lang="ru-RU" sz="1100" b="1" dirty="0"/>
                    </a:p>
                  </a:txBody>
                  <a:tcPr/>
                </a:tc>
                <a:tc>
                  <a:txBody>
                    <a:bodyPr/>
                    <a:lstStyle/>
                    <a:p>
                      <a:r>
                        <a:rPr lang="ru-RU" sz="1100" b="1" dirty="0" smtClean="0"/>
                        <a:t>2</a:t>
                      </a:r>
                    </a:p>
                    <a:p>
                      <a:r>
                        <a:rPr lang="ru-RU" sz="1100" b="1" dirty="0" smtClean="0"/>
                        <a:t>1</a:t>
                      </a:r>
                      <a:endParaRPr lang="ru-RU" sz="1100" b="1" dirty="0"/>
                    </a:p>
                  </a:txBody>
                  <a:tcPr/>
                </a:tc>
              </a:tr>
              <a:tr h="265078">
                <a:tc>
                  <a:txBody>
                    <a:bodyPr/>
                    <a:lstStyle/>
                    <a:p>
                      <a:r>
                        <a:rPr lang="ru-RU" sz="1100" b="1" dirty="0" smtClean="0"/>
                        <a:t>17</a:t>
                      </a:r>
                      <a:endParaRPr lang="ru-RU" sz="1100" b="1" dirty="0"/>
                    </a:p>
                  </a:txBody>
                  <a:tcPr/>
                </a:tc>
                <a:tc>
                  <a:txBody>
                    <a:bodyPr/>
                    <a:lstStyle/>
                    <a:p>
                      <a:r>
                        <a:rPr lang="ru-RU" sz="1100" b="1" dirty="0" smtClean="0"/>
                        <a:t>В. Допустимо: В6.</a:t>
                      </a:r>
                      <a:endParaRPr lang="ru-RU" sz="1100" b="1" dirty="0"/>
                    </a:p>
                  </a:txBody>
                  <a:tcPr/>
                </a:tc>
                <a:tc>
                  <a:txBody>
                    <a:bodyPr/>
                    <a:lstStyle/>
                    <a:p>
                      <a:r>
                        <a:rPr lang="ru-RU" sz="1100" b="1" dirty="0" smtClean="0"/>
                        <a:t>1</a:t>
                      </a:r>
                      <a:endParaRPr lang="ru-RU" sz="1100" b="1" dirty="0"/>
                    </a:p>
                  </a:txBody>
                  <a:tcPr/>
                </a:tc>
              </a:tr>
              <a:tr h="265078">
                <a:tc>
                  <a:txBody>
                    <a:bodyPr/>
                    <a:lstStyle/>
                    <a:p>
                      <a:r>
                        <a:rPr lang="ru-RU" sz="1100" b="1" dirty="0" smtClean="0"/>
                        <a:t>18</a:t>
                      </a:r>
                      <a:endParaRPr lang="ru-RU" sz="1100" b="1" dirty="0"/>
                    </a:p>
                  </a:txBody>
                  <a:tcPr/>
                </a:tc>
                <a:tc>
                  <a:txBody>
                    <a:bodyPr/>
                    <a:lstStyle/>
                    <a:p>
                      <a:r>
                        <a:rPr lang="ru-RU" sz="1100" b="1" dirty="0" smtClean="0"/>
                        <a:t>4312</a:t>
                      </a:r>
                    </a:p>
                    <a:p>
                      <a:r>
                        <a:rPr lang="ru-RU" sz="1100" b="1" dirty="0" smtClean="0"/>
                        <a:t>4213.</a:t>
                      </a:r>
                      <a:endParaRPr lang="ru-RU" sz="1100" b="1" dirty="0"/>
                    </a:p>
                  </a:txBody>
                  <a:tcPr/>
                </a:tc>
                <a:tc>
                  <a:txBody>
                    <a:bodyPr/>
                    <a:lstStyle/>
                    <a:p>
                      <a:r>
                        <a:rPr lang="ru-RU" sz="1100" b="1" dirty="0" smtClean="0"/>
                        <a:t>2</a:t>
                      </a:r>
                    </a:p>
                    <a:p>
                      <a:r>
                        <a:rPr lang="ru-RU" sz="1100" b="1" dirty="0" smtClean="0"/>
                        <a:t>1</a:t>
                      </a:r>
                      <a:endParaRPr lang="ru-RU" sz="1100" b="1" dirty="0"/>
                    </a:p>
                  </a:txBody>
                  <a:tcPr/>
                </a:tc>
              </a:tr>
              <a:tr h="265078">
                <a:tc>
                  <a:txBody>
                    <a:bodyPr/>
                    <a:lstStyle/>
                    <a:p>
                      <a:r>
                        <a:rPr lang="ru-RU" sz="1100" b="1" dirty="0" smtClean="0"/>
                        <a:t>19</a:t>
                      </a:r>
                      <a:endParaRPr lang="ru-RU" sz="1100" b="1" dirty="0"/>
                    </a:p>
                  </a:txBody>
                  <a:tcPr/>
                </a:tc>
                <a:tc>
                  <a:txBody>
                    <a:bodyPr/>
                    <a:lstStyle/>
                    <a:p>
                      <a:r>
                        <a:rPr lang="ru-RU" sz="1100" b="1" dirty="0" smtClean="0"/>
                        <a:t>Этот тендер, он везет запас воды и топлива.</a:t>
                      </a:r>
                    </a:p>
                    <a:p>
                      <a:r>
                        <a:rPr lang="ru-RU" sz="1100" b="1" dirty="0" smtClean="0"/>
                        <a:t>Этот паровоз возил руду. Этот паровоз перевозил грузы.</a:t>
                      </a:r>
                      <a:endParaRPr lang="ru-RU" sz="1100" b="1" dirty="0"/>
                    </a:p>
                  </a:txBody>
                  <a:tcPr/>
                </a:tc>
                <a:tc>
                  <a:txBody>
                    <a:bodyPr/>
                    <a:lstStyle/>
                    <a:p>
                      <a:r>
                        <a:rPr lang="ru-RU" sz="1100" b="1" dirty="0" smtClean="0"/>
                        <a:t>2</a:t>
                      </a:r>
                    </a:p>
                    <a:p>
                      <a:r>
                        <a:rPr lang="ru-RU" sz="1100" b="1" dirty="0" smtClean="0"/>
                        <a:t>1</a:t>
                      </a:r>
                      <a:endParaRPr lang="ru-RU" sz="1100" b="1" dirty="0"/>
                    </a:p>
                  </a:txBody>
                  <a:tcPr/>
                </a:tc>
              </a:tr>
              <a:tr h="265078">
                <a:tc>
                  <a:txBody>
                    <a:bodyPr/>
                    <a:lstStyle/>
                    <a:p>
                      <a:r>
                        <a:rPr lang="ru-RU" sz="1100" b="1" dirty="0" smtClean="0"/>
                        <a:t>20</a:t>
                      </a:r>
                      <a:endParaRPr lang="ru-RU" sz="1100" b="1" dirty="0"/>
                    </a:p>
                  </a:txBody>
                  <a:tcPr/>
                </a:tc>
                <a:tc>
                  <a:txBody>
                    <a:bodyPr/>
                    <a:lstStyle/>
                    <a:p>
                      <a:r>
                        <a:rPr lang="ru-RU" sz="1100" b="1" dirty="0" smtClean="0"/>
                        <a:t>модель паровоза Черепановых</a:t>
                      </a:r>
                      <a:r>
                        <a:rPr lang="ru-RU" sz="1100" b="1" baseline="0" dirty="0" smtClean="0"/>
                        <a:t> и </a:t>
                      </a:r>
                      <a:r>
                        <a:rPr lang="ru-RU" sz="1100" b="1" dirty="0" smtClean="0"/>
                        <a:t>кабину паровоза «Овечка»</a:t>
                      </a:r>
                    </a:p>
                    <a:p>
                      <a:r>
                        <a:rPr lang="ru-RU" sz="1100" b="1" dirty="0" smtClean="0"/>
                        <a:t>Выбран один из ответов</a:t>
                      </a:r>
                      <a:endParaRPr lang="ru-RU" sz="1100" b="1" dirty="0"/>
                    </a:p>
                  </a:txBody>
                  <a:tcPr/>
                </a:tc>
                <a:tc>
                  <a:txBody>
                    <a:bodyPr/>
                    <a:lstStyle/>
                    <a:p>
                      <a:r>
                        <a:rPr lang="ru-RU" sz="1100" b="1" dirty="0" smtClean="0"/>
                        <a:t>2</a:t>
                      </a:r>
                    </a:p>
                    <a:p>
                      <a:r>
                        <a:rPr lang="ru-RU" sz="1100" b="1" dirty="0" smtClean="0"/>
                        <a:t>1</a:t>
                      </a:r>
                      <a:endParaRPr lang="ru-RU" sz="1100" b="1" dirty="0"/>
                    </a:p>
                  </a:txBody>
                  <a:tcPr/>
                </a:tc>
              </a:tr>
            </a:tbl>
          </a:graphicData>
        </a:graphic>
      </p:graphicFrame>
    </p:spTree>
    <p:extLst>
      <p:ext uri="{BB962C8B-B14F-4D97-AF65-F5344CB8AC3E}">
        <p14:creationId xmlns:p14="http://schemas.microsoft.com/office/powerpoint/2010/main" val="2202850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TotalTime>
  <Words>1386</Words>
  <Application>Microsoft Office PowerPoint</Application>
  <PresentationFormat>Широкоэкранный</PresentationFormat>
  <Paragraphs>131</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Calibri Light</vt:lpstr>
      <vt:lpstr>Тема Office</vt:lpstr>
      <vt:lpstr>Читательская грамотность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Задания ко всему путеводителю</vt:lpstr>
      <vt:lpstr>Презентация PowerPoint</vt:lpstr>
      <vt:lpstr>Определи свой уровень читательской грамоты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Читательская грамотность</dc:title>
  <dc:creator>Елена</dc:creator>
  <cp:lastModifiedBy>Елена</cp:lastModifiedBy>
  <cp:revision>7</cp:revision>
  <dcterms:created xsi:type="dcterms:W3CDTF">2025-02-27T15:57:42Z</dcterms:created>
  <dcterms:modified xsi:type="dcterms:W3CDTF">2025-02-27T17:05:12Z</dcterms:modified>
</cp:coreProperties>
</file>